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569" r:id="rId2"/>
    <p:sldId id="599" r:id="rId3"/>
    <p:sldId id="517" r:id="rId4"/>
    <p:sldId id="548" r:id="rId5"/>
    <p:sldId id="518" r:id="rId6"/>
    <p:sldId id="526" r:id="rId7"/>
    <p:sldId id="600" r:id="rId8"/>
    <p:sldId id="572" r:id="rId9"/>
    <p:sldId id="663" r:id="rId10"/>
    <p:sldId id="521" r:id="rId11"/>
    <p:sldId id="520" r:id="rId12"/>
    <p:sldId id="522" r:id="rId13"/>
    <p:sldId id="523" r:id="rId14"/>
    <p:sldId id="527" r:id="rId15"/>
    <p:sldId id="528" r:id="rId16"/>
    <p:sldId id="531" r:id="rId17"/>
    <p:sldId id="529" r:id="rId18"/>
    <p:sldId id="607" r:id="rId19"/>
    <p:sldId id="532" r:id="rId20"/>
    <p:sldId id="678" r:id="rId21"/>
    <p:sldId id="550" r:id="rId22"/>
    <p:sldId id="534" r:id="rId23"/>
    <p:sldId id="552" r:id="rId24"/>
    <p:sldId id="629" r:id="rId25"/>
    <p:sldId id="662" r:id="rId26"/>
    <p:sldId id="631" r:id="rId27"/>
    <p:sldId id="632" r:id="rId28"/>
    <p:sldId id="679" r:id="rId29"/>
    <p:sldId id="633" r:id="rId30"/>
    <p:sldId id="634" r:id="rId31"/>
    <p:sldId id="635" r:id="rId32"/>
    <p:sldId id="636" r:id="rId33"/>
    <p:sldId id="551" r:id="rId34"/>
    <p:sldId id="553" r:id="rId35"/>
    <p:sldId id="608" r:id="rId36"/>
    <p:sldId id="560" r:id="rId37"/>
    <p:sldId id="573" r:id="rId38"/>
    <p:sldId id="538" r:id="rId39"/>
    <p:sldId id="540" r:id="rId40"/>
    <p:sldId id="539" r:id="rId41"/>
    <p:sldId id="601" r:id="rId42"/>
    <p:sldId id="612" r:id="rId43"/>
    <p:sldId id="575" r:id="rId44"/>
    <p:sldId id="613" r:id="rId45"/>
    <p:sldId id="614" r:id="rId46"/>
    <p:sldId id="671" r:id="rId47"/>
    <p:sldId id="609" r:id="rId48"/>
    <p:sldId id="565" r:id="rId49"/>
    <p:sldId id="616" r:id="rId50"/>
    <p:sldId id="617" r:id="rId51"/>
    <p:sldId id="670" r:id="rId52"/>
    <p:sldId id="664" r:id="rId53"/>
    <p:sldId id="665" r:id="rId54"/>
    <p:sldId id="666" r:id="rId55"/>
    <p:sldId id="667" r:id="rId56"/>
    <p:sldId id="668" r:id="rId57"/>
    <p:sldId id="669" r:id="rId58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CD4CA"/>
    <a:srgbClr val="A1DFAD"/>
    <a:srgbClr val="81DEFF"/>
    <a:srgbClr val="2A8487"/>
    <a:srgbClr val="1C5A61"/>
    <a:srgbClr val="0C6D9C"/>
    <a:srgbClr val="FF0000"/>
    <a:srgbClr val="CC3300"/>
    <a:srgbClr val="F5F5F5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8" autoAdjust="0"/>
    <p:restoredTop sz="94541" autoAdjust="0"/>
  </p:normalViewPr>
  <p:slideViewPr>
    <p:cSldViewPr>
      <p:cViewPr varScale="1">
        <p:scale>
          <a:sx n="72" d="100"/>
          <a:sy n="72" d="100"/>
        </p:scale>
        <p:origin x="1340" y="5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4592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4.xml"/><Relationship Id="rId3" Type="http://schemas.openxmlformats.org/officeDocument/2006/relationships/slide" Target="slides/slide27.xml"/><Relationship Id="rId7" Type="http://schemas.openxmlformats.org/officeDocument/2006/relationships/slide" Target="slides/slide53.xml"/><Relationship Id="rId2" Type="http://schemas.openxmlformats.org/officeDocument/2006/relationships/slide" Target="slides/slide26.xml"/><Relationship Id="rId1" Type="http://schemas.openxmlformats.org/officeDocument/2006/relationships/slide" Target="slides/slide24.xml"/><Relationship Id="rId6" Type="http://schemas.openxmlformats.org/officeDocument/2006/relationships/slide" Target="slides/slide31.xml"/><Relationship Id="rId5" Type="http://schemas.openxmlformats.org/officeDocument/2006/relationships/slide" Target="slides/slide30.xml"/><Relationship Id="rId4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2313"/>
            <a:ext cx="4795838" cy="35972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789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89" tIns="47491" rIns="94989" bIns="4749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ACD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18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12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57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sldNum="0" hdr="0" ft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8763000" cy="838200"/>
          </a:xfrm>
        </p:spPr>
        <p:txBody>
          <a:bodyPr/>
          <a:lstStyle/>
          <a:p>
            <a:pPr algn="ctr"/>
            <a:r>
              <a:rPr lang="en-US" dirty="0"/>
              <a:t>Data Mining: Data</a:t>
            </a:r>
            <a:endParaRPr lang="en-US" sz="2800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457200" y="2895600"/>
            <a:ext cx="8153400" cy="246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3200" b="0" dirty="0"/>
              <a:t>Lecture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3200" b="0" dirty="0"/>
              <a:t>Data Mining</a:t>
            </a:r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05628" imgH="5779008" progId="Word.Document.8">
                  <p:embed/>
                </p:oleObj>
              </mc:Choice>
              <mc:Fallback>
                <p:oleObj name="Document" r:id="rId3" imgW="5405628" imgH="5779008" progId="Word.Document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6"/>
          <p:cNvSpPr>
            <a:spLocks noGrp="1" noChangeArrowheads="1"/>
          </p:cNvSpPr>
          <p:nvPr>
            <p:ph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06222" imgH="1480748" progId="">
                  <p:embed/>
                </p:oleObj>
              </mc:Choice>
              <mc:Fallback>
                <p:oleObj name="VISIO" r:id="rId3" imgW="5706222" imgH="1480748" progId="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5718" imgH="2693902" progId="">
                  <p:embed/>
                </p:oleObj>
              </mc:Choice>
              <mc:Fallback>
                <p:oleObj name="Visio" r:id="rId3" imgW="5925718" imgH="2693902" progId="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7"/>
          <p:cNvSpPr>
            <a:spLocks noGrp="1" noChangeArrowheads="1"/>
          </p:cNvSpPr>
          <p:nvPr>
            <p:ph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8"/>
          <p:cNvSpPr>
            <a:spLocks noGrp="1" noChangeArrowheads="1"/>
          </p:cNvSpPr>
          <p:nvPr>
            <p:ph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39724" imgH="646176" progId="">
                  <p:embed/>
                </p:oleObj>
              </mc:Choice>
              <mc:Fallback>
                <p:oleObj name="VISIO" r:id="rId3" imgW="839724" imgH="646176" progId="">
                  <p:embed/>
                  <p:pic>
                    <p:nvPicPr>
                      <p:cNvPr id="0" name="Picture 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92724" imgH="5411724" progId="">
                  <p:embed/>
                </p:oleObj>
              </mc:Choice>
              <mc:Fallback>
                <p:oleObj name="VISIO" r:id="rId6" imgW="5792724" imgH="5411724" progId="">
                  <p:embed/>
                  <p:pic>
                    <p:nvPicPr>
                      <p:cNvPr id="0" name="Picture 4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Genomic sequence data</a:t>
            </a:r>
          </a:p>
        </p:txBody>
      </p:sp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0196" imgH="1991868" progId="">
                  <p:embed/>
                </p:oleObj>
              </mc:Choice>
              <mc:Fallback>
                <p:oleObj name="VISIO" r:id="rId3" imgW="2330196" imgH="1991868" progId="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825500" y="1066800"/>
            <a:ext cx="8318500" cy="5181600"/>
          </a:xfrm>
        </p:spPr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9"/>
          <p:cNvSpPr>
            <a:spLocks noGrp="1" noChangeArrowheads="1"/>
          </p:cNvSpPr>
          <p:nvPr>
            <p:ph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>
                <a:latin typeface="+mj-lt"/>
              </a:rPr>
              <a:t>For objects, noise is an extraneous/irrelevant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33800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1681" y="3733800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881" y="3733800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1692" imgH="2656332" progId="">
                  <p:embed/>
                </p:oleObj>
              </mc:Choice>
              <mc:Fallback>
                <p:oleObj name="VISIO" r:id="rId2" imgW="3631692" imgH="2656332" progId="">
                  <p:embed/>
                  <p:pic>
                    <p:nvPicPr>
                      <p:cNvPr id="0" name="Picture 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169000" imgH="936720" progId="Excel.Sheet.8">
                  <p:embed/>
                </p:oleObj>
              </mc:Choice>
              <mc:Fallback>
                <p:oleObj name="Worksheet" r:id="rId4" imgW="2169000" imgH="936720" progId="Excel.Sheet.8">
                  <p:embed/>
                  <p:pic>
                    <p:nvPicPr>
                      <p:cNvPr id="0" name="Picture 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249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794654"/>
              </p:ext>
            </p:extLst>
          </p:nvPr>
        </p:nvGraphicFramePr>
        <p:xfrm>
          <a:off x="1219200" y="2209800"/>
          <a:ext cx="65913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609000" imgH="936720" progId="Excel.Sheet.8">
                  <p:embed/>
                </p:oleObj>
              </mc:Choice>
              <mc:Fallback>
                <p:oleObj name="Worksheet" r:id="rId2" imgW="3609000" imgH="93672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5913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00400" y="4419600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Distance Matrix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D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5628" imgH="5779008" progId="Word.Document.8">
                    <p:embed/>
                  </p:oleObj>
                </mc:Choice>
                <mc:Fallback>
                  <p:oleObj name="Document" r:id="rId3" imgW="5405628" imgH="5779008" progId="Word.Document.8">
                    <p:embed/>
                    <p:pic>
                      <p:nvPicPr>
                        <p:cNvPr id="0" name="Picture 2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169000" imgH="936720" progId="Excel.Sheet.8">
                  <p:embed/>
                </p:oleObj>
              </mc:Choice>
              <mc:Fallback>
                <p:oleObj name="Worksheet" r:id="rId2" imgW="2169000" imgH="936720" progId="Excel.Sheet.8">
                  <p:embed/>
                  <p:pic>
                    <p:nvPicPr>
                      <p:cNvPr id="0" name="Picture 7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609000" imgH="936720" progId="Excel.Sheet.8">
                  <p:embed/>
                </p:oleObj>
              </mc:Choice>
              <mc:Fallback>
                <p:oleObj name="Worksheet" r:id="rId4" imgW="3609000" imgH="936720" progId="Excel.Sheet.8">
                  <p:embed/>
                  <p:pic>
                    <p:nvPicPr>
                      <p:cNvPr id="0" name="Picture 7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609000" imgH="936720" progId="Excel.Sheet.8">
                  <p:embed/>
                </p:oleObj>
              </mc:Choice>
              <mc:Fallback>
                <p:oleObj name="Worksheet" r:id="rId6" imgW="3609000" imgH="936720" progId="Excel.Sheet.8">
                  <p:embed/>
                  <p:pic>
                    <p:nvPicPr>
                      <p:cNvPr id="0" name="Picture 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3609000" imgH="953280" progId="Excel.Sheet.8">
                  <p:embed/>
                </p:oleObj>
              </mc:Choice>
              <mc:Fallback>
                <p:oleObj name="Worksheet" r:id="rId8" imgW="3609000" imgH="953280" progId="Excel.Sheet.8">
                  <p:embed/>
                  <p:pic>
                    <p:nvPicPr>
                      <p:cNvPr id="0" name="Picture 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aseline="30000" dirty="0"/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  <a:blipFill>
                <a:blip r:embed="rId3" cstate="print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78372" y="1143000"/>
            <a:ext cx="8318500" cy="3124200"/>
          </a:xfrm>
        </p:spPr>
        <p:txBody>
          <a:bodyPr/>
          <a:lstStyle/>
          <a:p>
            <a:r>
              <a:rPr lang="en-US" sz="2200" dirty="0"/>
              <a:t>Combining two or more attributes (or objects) into a single attribute (or object)</a:t>
            </a:r>
          </a:p>
          <a:p>
            <a:r>
              <a:rPr lang="en-US" sz="2200" dirty="0"/>
              <a:t>Purpose</a:t>
            </a:r>
          </a:p>
          <a:p>
            <a:pPr lvl="1"/>
            <a:r>
              <a:rPr lang="en-US" sz="1600" dirty="0"/>
              <a:t>Data reduction -  reduce the number of attributes or objects</a:t>
            </a:r>
          </a:p>
          <a:p>
            <a:pPr lvl="1"/>
            <a:r>
              <a:rPr lang="en-US" sz="1600" dirty="0"/>
              <a:t>Change of scale</a:t>
            </a:r>
          </a:p>
          <a:p>
            <a:pPr lvl="2"/>
            <a:r>
              <a:rPr lang="en-US" sz="1600" dirty="0"/>
              <a:t> Cities aggregated into regions, states, countries, etc.</a:t>
            </a:r>
          </a:p>
          <a:p>
            <a:pPr lvl="2"/>
            <a:r>
              <a:rPr lang="en-US" sz="1600" dirty="0"/>
              <a:t> Days aggregated into weeks, months, or years</a:t>
            </a:r>
          </a:p>
          <a:p>
            <a:pPr lvl="1"/>
            <a:r>
              <a:rPr lang="en-US" sz="1600" dirty="0"/>
              <a:t>More “stable” data -  aggregated data tends to have less variability 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508B9-B245-40B3-9120-1E4CFDB877C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4072537"/>
            <a:ext cx="6400800" cy="2175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02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051"/>
          <p:cNvSpPr>
            <a:spLocks noGrp="1" noChangeArrowheads="1"/>
          </p:cNvSpPr>
          <p:nvPr>
            <p:ph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  <a:buNone/>
            </a:pPr>
            <a:endParaRPr lang="en-US" sz="2600" dirty="0"/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5"/>
          <p:cNvSpPr>
            <a:spLocks noGrp="1" noChangeArrowheads="1"/>
          </p:cNvSpPr>
          <p:nvPr>
            <p:ph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11163" y="1143001"/>
            <a:ext cx="8318500" cy="1371600"/>
          </a:xfrm>
        </p:spPr>
        <p:txBody>
          <a:bodyPr/>
          <a:lstStyle/>
          <a:p>
            <a:pPr lvl="1"/>
            <a:r>
              <a:rPr lang="en-US" sz="20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000" dirty="0"/>
              <a:t>We give an illustration of the usefulness of discretization using the following example.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689ED-8C4F-4D09-A88B-4B06DB7BD6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599361"/>
            <a:ext cx="6400800" cy="34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Binarization maps a continuous or categorical attribute into one or more binary variables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8A01-8704-4203-9A16-AB2253E83F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743200"/>
            <a:ext cx="8229600" cy="253083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17358" imgH="1290648" progId="Word.Document.8">
                  <p:embed/>
                </p:oleObj>
              </mc:Choice>
              <mc:Fallback>
                <p:oleObj name="Document" r:id="rId3" imgW="5617358" imgH="1290648" progId="Word.Document.8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27074" imgH="1289206" progId="Word.Document.8">
                  <p:embed/>
                </p:oleObj>
              </mc:Choice>
              <mc:Fallback>
                <p:oleObj name="Document" r:id="rId3" imgW="5627074" imgH="1289206" progId="Word.Document.8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Purpose: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Others: supervised and non-linear techniques</a:t>
            </a:r>
          </a:p>
        </p:txBody>
      </p:sp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105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476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  <p:extLst>
      <p:ext uri="{BB962C8B-B14F-4D97-AF65-F5344CB8AC3E}">
        <p14:creationId xmlns:p14="http://schemas.microsoft.com/office/powerpoint/2010/main" val="1711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7"/>
          <p:cNvSpPr>
            <a:spLocks noGrp="1" noChangeArrowheads="1"/>
          </p:cNvSpPr>
          <p:nvPr>
            <p:ph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146482105</TotalTime>
  <Pages>3</Pages>
  <Words>2325</Words>
  <Application>Microsoft Office PowerPoint</Application>
  <PresentationFormat>On-screen Show (4:3)</PresentationFormat>
  <Paragraphs>344</Paragraphs>
  <Slides>57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MS Mincho</vt:lpstr>
      <vt:lpstr>Arial</vt:lpstr>
      <vt:lpstr>Cambria Math</vt:lpstr>
      <vt:lpstr>Monotype Sorts</vt:lpstr>
      <vt:lpstr>Symbol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Data Mining: Data</vt:lpstr>
      <vt:lpstr>Outline</vt:lpstr>
      <vt:lpstr>What is Data?</vt:lpstr>
      <vt:lpstr>Attribute Values</vt:lpstr>
      <vt:lpstr>Types of Attributes </vt:lpstr>
      <vt:lpstr>Discrete and Continuous Attributes </vt:lpstr>
      <vt:lpstr>Asymmetric Attributes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PowerPoint Presentation</vt:lpstr>
      <vt:lpstr>Minkowski Distance</vt:lpstr>
      <vt:lpstr>Minkowski Distance: Examples</vt:lpstr>
      <vt:lpstr>Minkowski Distance</vt:lpstr>
      <vt:lpstr>Mahalanobis Distance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02-131212-049</cp:lastModifiedBy>
  <cp:revision>638</cp:revision>
  <cp:lastPrinted>2019-08-22T18:06:35Z</cp:lastPrinted>
  <dcterms:created xsi:type="dcterms:W3CDTF">1998-03-18T13:44:31Z</dcterms:created>
  <dcterms:modified xsi:type="dcterms:W3CDTF">2024-04-16T06:20:15Z</dcterms:modified>
</cp:coreProperties>
</file>